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7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7000">
              <a:schemeClr val="accent4">
                <a:lumMod val="60000"/>
                <a:lumOff val="40000"/>
              </a:schemeClr>
            </a:gs>
            <a:gs pos="16000">
              <a:schemeClr val="bg2">
                <a:tint val="83000"/>
                <a:satMod val="320000"/>
              </a:schemeClr>
            </a:gs>
            <a:gs pos="100000">
              <a:schemeClr val="bg2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http://miha1979.users.photofile.ru/photo/miha1979/200646661/xlarge/209083325.jpg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http://kulturnoe-nasledie.ru/upload/pas/7310035000/imgpas_007.jpg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http://vsch2inza.ucoz.ru/_si/0/s01681146.jpg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http://simbirsk.eparhia.ru/www/img/eparhy/Saints/icon_telemakov.jpg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mw2.google.com/mw-panoramio/photos/medium/48245433.jpg" TargetMode="Externa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www.simturinfo.ru/pages/stati/prosuru/s1.jpg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http://inza.ulregion.ru/images/ifcimages/100713163432.jpg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mw2.google.com/mw-panoramio/photos/medium/78046510.jpg" TargetMode="External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http://ulkul.ru/images/ifcimages/v-valgussa-n.jpg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http://mw2.google.com/mw-panoramio/photos/medium/13190769.jpg" TargetMode="Externa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http://www.simturinfo.ru/pages/nalitovo/nalitovomap.jpg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inzadoz.ru/templates/images/20-06-1b.jpg" TargetMode="Externa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http://mosaica.ru/sites/default/files/styles/full_image/public/news/gallery/2012/06/05/sdasdasdsd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http://inza.ulregion.ru/images/ifcimages/IMGP6859.jpg" TargetMode="Externa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http://mw2.google.com/mw-panoramio/photos/medium/15058034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http://sobory.ru/pic/18480/18486_20110911_201409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http://cs406817.userapi.com/v406817984/15f/fbDgcmiJzQ0.jpg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57224" y="3286124"/>
            <a:ext cx="7772400" cy="2643205"/>
          </a:xfrm>
        </p:spPr>
        <p:txBody>
          <a:bodyPr>
            <a:noAutofit/>
          </a:bodyPr>
          <a:lstStyle/>
          <a:p>
            <a:pPr algn="ctr"/>
            <a:r>
              <a:rPr lang="ru-RU" sz="6600" b="1" dirty="0" smtClean="0">
                <a:latin typeface="Gabriola" pitchFamily="82" charset="0"/>
              </a:rPr>
              <a:t>ТУРИСТИЧЕСКИЙ МАРШРУТ</a:t>
            </a:r>
            <a:br>
              <a:rPr lang="ru-RU" sz="6600" b="1" dirty="0" smtClean="0">
                <a:latin typeface="Gabriola" pitchFamily="82" charset="0"/>
              </a:rPr>
            </a:br>
            <a:r>
              <a:rPr lang="ru-RU" sz="6600" b="1" dirty="0" smtClean="0">
                <a:solidFill>
                  <a:srgbClr val="FFC000"/>
                </a:solidFill>
                <a:latin typeface="Gabriola" pitchFamily="82" charset="0"/>
              </a:rPr>
              <a:t>«</a:t>
            </a:r>
            <a:r>
              <a:rPr lang="ru-RU" sz="6600" b="1" dirty="0" smtClean="0">
                <a:solidFill>
                  <a:srgbClr val="FFC000"/>
                </a:solidFill>
                <a:latin typeface="Gabriola" pitchFamily="82" charset="0"/>
              </a:rPr>
              <a:t>ЗОЛОТОЕ  </a:t>
            </a:r>
            <a:r>
              <a:rPr lang="ru-RU" sz="6600" b="1" dirty="0" smtClean="0">
                <a:solidFill>
                  <a:srgbClr val="FFC000"/>
                </a:solidFill>
                <a:latin typeface="Gabriola" pitchFamily="82" charset="0"/>
              </a:rPr>
              <a:t>КОЛЬЦО МАЛИНОВОГО </a:t>
            </a:r>
            <a:r>
              <a:rPr lang="ru-RU" sz="6600" b="1" dirty="0" smtClean="0">
                <a:solidFill>
                  <a:srgbClr val="FFC000"/>
                </a:solidFill>
                <a:latin typeface="Gabriola" pitchFamily="82" charset="0"/>
              </a:rPr>
              <a:t> КРАЯ</a:t>
            </a:r>
            <a:r>
              <a:rPr lang="ru-RU" sz="6600" b="1" dirty="0" smtClean="0">
                <a:solidFill>
                  <a:srgbClr val="FFC000"/>
                </a:solidFill>
                <a:latin typeface="Gabriola" pitchFamily="82" charset="0"/>
              </a:rPr>
              <a:t>»</a:t>
            </a:r>
            <a:r>
              <a:rPr lang="ru-RU" sz="6600" b="1" dirty="0" smtClean="0">
                <a:latin typeface="Gabriola" pitchFamily="82" charset="0"/>
              </a:rPr>
              <a:t/>
            </a:r>
            <a:br>
              <a:rPr lang="ru-RU" sz="6600" b="1" dirty="0" smtClean="0">
                <a:latin typeface="Gabriola" pitchFamily="82" charset="0"/>
              </a:rPr>
            </a:br>
            <a:endParaRPr lang="ru-RU" sz="6600" b="1" dirty="0">
              <a:latin typeface="Gabriola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http://miha1979.users.photofile.ru/photo/miha1979/200646661/xlarge/209083325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643042" y="2643182"/>
            <a:ext cx="5857915" cy="3280569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214282" y="642918"/>
            <a:ext cx="892971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Близ Юлово – древние болота, сохранившиеся со времен отступления ледника на север. На болотах произрастает клюква, много растений-эндемиков. С болотами связано много легенд и преданий. По свидетельству местных жителей, здесь часто появляются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НЛО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В 2 км от Юлово в деревне Дубровка можно полюбоваться родником с мощным выбросом воды (охраняемый памятник природы).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0" y="5811560"/>
            <a:ext cx="9144000" cy="104644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 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районе Юлово несколько лет подряд проходят соревнования по экстремальным видам спорта, которые привлекают участников и туристов из самых разных регионов Российской Федерации.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-180975" y="68580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0" y="642918"/>
            <a:ext cx="9144000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Далее возвращаемся на трассу Инза-Ульяновск и следуем в направлении села Чамзинка. Проезжаем село, где находится старинная каменная церковь.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Проломиха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Село знаменито тем, что в его окрестностях находилась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Тальская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писчебумажная фабрика, основанная еще при Петре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В первой половине 50-х гг.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XIX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в. владельцем фабрики был поэт Николай Платонович Огарев. Здесь он написал несколько произведений, включая поэму «Зимний путь». На фабрике он много экспериментировал, улучшал положение крестьян. Сохранился усадебный дом, в котором жил поэт.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7" name="il_fi" descr="http://kulturnoe-nasledie.ru/upload/pas/7310035000/imgpas_007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00100" y="3357562"/>
            <a:ext cx="7603357" cy="3286148"/>
          </a:xfrm>
          <a:prstGeom prst="rect">
            <a:avLst/>
          </a:prstGeom>
          <a:noFill/>
        </p:spPr>
      </p:pic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-180975" y="43053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214282" y="571480"/>
            <a:ext cx="8929718" cy="2954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Проломихи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переезжаем в крупное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присурское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село Коржевка. Еще до </a:t>
            </a: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XVII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в. здесь существовало мордовское селение. А близ села (в районе Большого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Коржевского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озера) археологи обнаружили стоянки древних людей. Село знаменито его уроженцами. Среди них – Герой Советского Союза, Герой Социалистического Труда, полный кавалер Ордена Славы, полный кавалер Ордена Трудового Красного Знамени, генералы, доктора наук. В местной школе находится краеведческий музей, по экспонатам которого можно узнать историю села.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5601" name="il_fi" descr="http://vsch2inza.ucoz.ru/_si/0/s01681146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785918" y="3225612"/>
            <a:ext cx="5929354" cy="3418098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-180975" y="346710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214282" y="928670"/>
            <a:ext cx="5929354" cy="3323987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Коржевка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Чумакино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Большое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Шуватово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Тияпино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373737"/>
              </a:solidFill>
              <a:effectLst/>
              <a:latin typeface="Gabriola" pitchFamily="8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Коржевки наш путь лежит на запад. В нескольких километрах от села расположено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Чумакино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древний мордовский (ныне русский) населенный пункт. Село знаменито тем, что здесь служил и проповедовал небесный покровитель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Инзенского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края,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священномученик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протоиерей отец Александр, пресвитер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Чумакинский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5" name="il_fi" descr="http://simbirsk.eparhia.ru/www/img/eparhy/Saints/icon_telemakov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6643702" y="1000108"/>
            <a:ext cx="2152650" cy="2686050"/>
          </a:xfrm>
          <a:prstGeom prst="rect">
            <a:avLst/>
          </a:prstGeom>
          <a:noFill/>
        </p:spPr>
      </p:pic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214282" y="4180344"/>
            <a:ext cx="4786314" cy="2677656"/>
          </a:xfrm>
          <a:prstGeom prst="rect">
            <a:avLst/>
          </a:prstGeom>
          <a:solidFill>
            <a:schemeClr val="accent4">
              <a:lumMod val="60000"/>
              <a:lumOff val="40000"/>
              <a:alpha val="3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 селе сохранилась церковь, в которой служил священник. А в нескольких метрах от него находится новый деревянный храм во имя отца Александра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Чумакинского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Окрестности села – излюбленное место отдыха и рыбалки. Живописные берега реки Сура привлекают многочисленных туристов.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26628" name="il_fi" descr="http://mw2.google.com/mw-panoramio/photos/medium/48245433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5500694" y="3929066"/>
            <a:ext cx="337825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500042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Далее путь лежит по кольцу через села Большое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Шуватово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, Малое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Шуватово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Тияпино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Присурские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села сохранили особый колорит, а их окрестности составляют уголки заповедной природы России. Здесь отсутствуют промышленные предприятия, поэтому воздух особенно чист. Окрестные леса богаты экологически чистыми ягодами и грибами, а также многочисленными лекарственными растениями.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649" name="il_fi" descr="http://www.simturinfo.ru/pages/stati/prosuru/s1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571604" y="2285992"/>
            <a:ext cx="6096000" cy="3357586"/>
          </a:xfrm>
          <a:prstGeom prst="rect">
            <a:avLst/>
          </a:prstGeom>
          <a:noFill/>
        </p:spPr>
      </p:pic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5429264"/>
            <a:ext cx="9144000" cy="1446550"/>
          </a:xfrm>
          <a:prstGeom prst="rect">
            <a:avLst/>
          </a:prstGeom>
          <a:solidFill>
            <a:schemeClr val="accent4">
              <a:lumMod val="40000"/>
              <a:lumOff val="60000"/>
              <a:alpha val="6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Тияпино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приграничное село. Далее – земли Республики Мордовия. В окрестностях много пойменных озер, а с южной стороны села – леса. На Суре – великолепная рыбалка. Удачливым рыбакам попадается жерех, сом, лещ, налим,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густера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Встречается здесь и знаменитая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сурская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стерлядь.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il_fi" descr="http://inza.ulregion.ru/images/ifcimages/100713163432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1285860"/>
            <a:ext cx="1928826" cy="2246515"/>
          </a:xfrm>
          <a:prstGeom prst="rect">
            <a:avLst/>
          </a:prstGeom>
          <a:solidFill>
            <a:schemeClr val="accent4">
              <a:lumMod val="40000"/>
              <a:lumOff val="60000"/>
              <a:alpha val="0"/>
            </a:schemeClr>
          </a:solidFill>
        </p:spPr>
      </p:pic>
      <p:pic>
        <p:nvPicPr>
          <p:cNvPr id="28673" name="Picture 1" descr="http://mw2.google.com/mw-panoramio/photos/medium/78046510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14282" y="3500438"/>
            <a:ext cx="4000496" cy="3171825"/>
          </a:xfrm>
          <a:prstGeom prst="rect">
            <a:avLst/>
          </a:prstGeom>
          <a:noFill/>
        </p:spPr>
      </p:pic>
      <p:sp>
        <p:nvSpPr>
          <p:cNvPr id="28675" name="Rectangle 3"/>
          <p:cNvSpPr>
            <a:spLocks noChangeArrowheads="1"/>
          </p:cNvSpPr>
          <p:nvPr/>
        </p:nvSpPr>
        <p:spPr bwMode="auto">
          <a:xfrm>
            <a:off x="1285852" y="500042"/>
            <a:ext cx="4572032" cy="707886"/>
          </a:xfrm>
          <a:prstGeom prst="rect">
            <a:avLst/>
          </a:prstGeom>
          <a:gradFill flip="none" rotWithShape="1">
            <a:gsLst>
              <a:gs pos="50000">
                <a:schemeClr val="accent4">
                  <a:lumMod val="60000"/>
                  <a:lumOff val="40000"/>
                  <a:shade val="30000"/>
                  <a:satMod val="115000"/>
                  <a:alpha val="1000"/>
                </a:schemeClr>
              </a:gs>
              <a:gs pos="50000">
                <a:schemeClr val="accent4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4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gradFill>
              <a:gsLst>
                <a:gs pos="0">
                  <a:schemeClr val="accent4">
                    <a:lumMod val="60000"/>
                    <a:lumOff val="40000"/>
                    <a:alpha val="32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Тияпино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Пятино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Валгуссы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</a:t>
            </a:r>
            <a:r>
              <a:rPr kumimoji="0" lang="ru-RU" sz="22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Аргаш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Инза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4391025" y="948690"/>
            <a:ext cx="4752975" cy="590931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alpha val="0"/>
                </a:schemeClr>
              </a:gs>
              <a:gs pos="50000">
                <a:schemeClr val="accent4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4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w="9525">
            <a:noFill/>
            <a:miter lim="800000"/>
            <a:headEnd/>
            <a:tailEnd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Тияпино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переезжаем в село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Пятино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Уникальное место на карте Малинового края! Это село в прошлом принадлежало дворянам Анненковым. И.А. Анненков – декабрист, прототип героя романа Александра Дюма «Учитель фехтования» (художественный фильм «Звезда пленительного счастья», актер И.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Костолевский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). Анненковы построили в селе огромный храм, который до сих пор красуется в отдалении от села (вмещает до 6 тыс. прихожан). Затем село перешло во владение графини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Ржевусской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(после замужества – княгини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Радзивилл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), путешественницы, публицистки, женщины, жизнь который напоминает авантюрный роман. С селом связана жизнь преподобного старца Максима, прославившегося пророчествами, благочестием, особым аскетизмом и чудесами исцеления. Его могила находится близ храма и является местом поклонения многочисленных паломников.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428604"/>
            <a:ext cx="9144000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 нескольких километрах от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Пятино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находится село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Валгуссы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, основание которого восходит к 1647 г. – времени строительства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Карсунской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засечной черты. В селе находится действующий храм во имя Константина и Елены. Близ села – гора «Сторожевая».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9697" name="il_fi" descr="http://ulkul.ru/images/ifcimages/v-valgussa-n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071538" y="1571612"/>
            <a:ext cx="7358114" cy="4071966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0" y="5072896"/>
            <a:ext cx="9144000" cy="1785104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Валгусс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маршрут пролегает через живописную лесную местность. Туристы по пути могут остановиться на месте бывшей деревни Малиновка. Здесь несколько родников и пруд – место отдыха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инзенцев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Следующая остановка – село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Аргаш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, который в прошлом считался  пригородом Карсуна, важным форпостом Русского государства на юго-восточных окраинах.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0" y="571480"/>
            <a:ext cx="9144000" cy="12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Недалеко от </a:t>
            </a:r>
            <a:r>
              <a:rPr kumimoji="0" lang="ru-RU" sz="28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Аргаша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 находится село Городищи с сохранившейся уникальной церковью. В селе – освященный родник.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1" name="il_fi" descr="http://mw2.google.com/mw-panoramio/photos/medium/13190769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714348" y="1643050"/>
            <a:ext cx="7358114" cy="4477574"/>
          </a:xfrm>
          <a:prstGeom prst="rect">
            <a:avLst/>
          </a:prstGeom>
          <a:noFill/>
        </p:spPr>
      </p:pic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428596" y="6143644"/>
            <a:ext cx="828680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Аргаша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возвращаемся в Инзу.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857224" y="285728"/>
            <a:ext cx="792961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Для любителей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экотуризма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, рыбалки и охоты рекомендуем турбазы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Налитово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»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1745" name="il_fi" descr="http://www.simturinfo.ru/pages/nalitovo/nalitovomap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488" y="1214422"/>
            <a:ext cx="5972175" cy="4657725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ChangeArrowheads="1"/>
          </p:cNvSpPr>
          <p:nvPr/>
        </p:nvSpPr>
        <p:spPr bwMode="auto">
          <a:xfrm>
            <a:off x="0" y="51149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http://inzadoz.ru/templates/images/20-06-1b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14282" y="3429000"/>
            <a:ext cx="2969332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2910" y="642918"/>
            <a:ext cx="278608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atin typeface="Gabriola" pitchFamily="82" charset="0"/>
                <a:ea typeface="Calibri" pitchFamily="34" charset="0"/>
                <a:cs typeface="Times New Roman" pitchFamily="18" charset="0"/>
              </a:rPr>
              <a:t>Пруд запружен осенью 2010 года, имеет площадь 5 Га. Максимальная глубина -5,2 метра. Запущены мальки рыб – зеркальный карп, белый амур, толстолобик. Общее количество мальков одна тонна.   .</a:t>
            </a:r>
            <a:endParaRPr lang="ru-RU" sz="2400" b="1" dirty="0" smtClean="0"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1025" name="Picture 1" descr="DSCF602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928670"/>
            <a:ext cx="4279719" cy="2714644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37338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 rot="10800000" flipV="1">
            <a:off x="214282" y="4357694"/>
            <a:ext cx="3929058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Пруд имеет три пирса, предусмотрено размещение несколько катамаранов и лодок.</a:t>
            </a:r>
            <a:endParaRPr kumimoji="0" lang="ru-RU" sz="2400" b="1" i="0" u="none" strike="noStrike" cap="none" normalizeH="0" baseline="0" dirty="0" smtClean="0">
              <a:ln>
                <a:noFill/>
              </a:ln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8" name="Picture 4" descr="DSCF60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2" y="3929066"/>
            <a:ext cx="4175802" cy="2714644"/>
          </a:xfrm>
          <a:prstGeom prst="rect">
            <a:avLst/>
          </a:prstGeom>
          <a:noFill/>
        </p:spPr>
      </p:pic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-180975" y="4629150"/>
            <a:ext cx="9144000" cy="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8544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</a:rPr>
              <a:t>Начало маршрута - г.Инза Ульяновской области. Туристы, прибывающие в Малиновую столицу России, могут посетить интереснейшие места города. Старт экскурсий по Инзе следует начать с железнодорожного вокзала.</a:t>
            </a:r>
            <a:endParaRPr lang="ru-RU" sz="32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4" name="Содержимое 3" descr="vokzal-inz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1604" y="3000372"/>
            <a:ext cx="6572296" cy="35004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DSCF59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714356"/>
            <a:ext cx="4344877" cy="2786082"/>
          </a:xfrm>
          <a:prstGeom prst="rect">
            <a:avLst/>
          </a:prstGeom>
          <a:noFill/>
        </p:spPr>
      </p:pic>
      <p:pic>
        <p:nvPicPr>
          <p:cNvPr id="33793" name="Picture 1" descr="DSCF599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857628"/>
            <a:ext cx="4094801" cy="2786082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0" y="1071546"/>
            <a:ext cx="4286248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Туристический комплекс в 2011 году получил грант в размере 279,6 тыс.руб. Средства направлены на приобретение оборудование для кафе и ремонт гостиничного дома. С июня текущего года кафе введено в эксплуатацию 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4214818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4929190" y="3718679"/>
            <a:ext cx="4000528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В перспективе: строительство еще трех гостевых домиков ,посадка плодовых деревьев, расположение волейбольного и футбольного полей, строительство мини-фермы ,удаленной от непосредственной зоны отдыха, с содержанием трех коров и трех коз.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Количество предоставленных мест 30.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briola" pitchFamily="82" charset="0"/>
                <a:ea typeface="Calibri" pitchFamily="34" charset="0"/>
                <a:cs typeface="Times New Roman" pitchFamily="18" charset="0"/>
              </a:rPr>
              <a:t>Перечень предоставляемых услуг: охота, рыбалка, сбор грибов и ягод.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857232"/>
            <a:ext cx="4400552" cy="501175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Gabriola" pitchFamily="82" charset="0"/>
              </a:rPr>
              <a:t>Рядом с вокзалом находится часовня во имя Веры, Надежды, Любови и матери их Софии, с уникальными, в том числе чудотворными иконами. Интерес вызывает резной иконостас - редкий пример церковного убранства.</a:t>
            </a:r>
            <a:endParaRPr lang="ru-RU" sz="3200" b="1" dirty="0">
              <a:solidFill>
                <a:schemeClr val="tx1"/>
              </a:solidFill>
              <a:latin typeface="Gabriola" pitchFamily="82" charset="0"/>
            </a:endParaRPr>
          </a:p>
        </p:txBody>
      </p:sp>
      <p:pic>
        <p:nvPicPr>
          <p:cNvPr id="1026" name="Picture 2" descr="C:\Users\Admin\Desktop\туристический маршрут\chasovnj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0694" y="1214422"/>
            <a:ext cx="3429024" cy="52482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mosaica.ru/sites/default/files/styles/full_image/public/news/gallery/2012/06/05/sdasdasdsd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285720" y="3357562"/>
            <a:ext cx="4283287" cy="3214710"/>
          </a:xfrm>
          <a:prstGeom prst="rect">
            <a:avLst/>
          </a:prstGeom>
          <a:noFill/>
        </p:spPr>
      </p:pic>
      <p:pic>
        <p:nvPicPr>
          <p:cNvPr id="3073" name="il_fi" descr="http://inza.ulregion.ru/images/ifcimages/IMGP6859.jpg"/>
          <p:cNvPicPr>
            <a:picLocks noChangeAspect="1" noChangeArrowheads="1"/>
          </p:cNvPicPr>
          <p:nvPr/>
        </p:nvPicPr>
        <p:blipFill>
          <a:blip r:embed="rId4" r:link="rId5"/>
          <a:srcRect/>
          <a:stretch>
            <a:fillRect/>
          </a:stretch>
        </p:blipFill>
        <p:spPr bwMode="auto">
          <a:xfrm>
            <a:off x="285720" y="214290"/>
            <a:ext cx="4267200" cy="28575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786314" y="357166"/>
            <a:ext cx="4071966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Следующий туристический объект – усадьба поэта пушкинской эпохи, востоковеда, фольклориста, полиглота, библиофила, видного общественного деятеля и просветителя, автора стихов горячо любимой в народе песни «По Дону гуляет казак молодой» Дмитрия Петровича Ознобишина. Парк-усадьба расположен в селе Троицкое, входящем в черту городского поселения. В усадьбе бывали Н.М. Языков и В.И. Даль, братья Аксаковы и П.Т. Морозов, Д. Давыдов и многие другие известные всей России люди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38671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1071538" y="928670"/>
            <a:ext cx="7356502" cy="58477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Инза – Никулино – Репьевка – 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Панциревка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Оськино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857224" y="1643050"/>
            <a:ext cx="785818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Инзы туристический маршрут идет на юг. В селе Репьевка находилась усадьба Николая Тимофеевича Аксакова. Здесь нередко бывал писатель Сергей Тимофеевич Аксаков. Свою охоту в долине реки Инза он описал в своих произведениях. В селе Репьевка сохранилась церковь, построенная Аксаковыми. Близ церкви находятся склепы с могилами представителей этого славного рода. По пути в Репьевку маршрут следует мимо бывшего села Никулино – владения Ахматовых (бабушки Анны Ахматовой), а также владений знаменитого русского химика А.М.Бутлерова. 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428564" y="428604"/>
            <a:ext cx="871543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Репьевки при хорошей погоде можно напрямую проехать в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Панциревку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. По пути туристы могут увидеть места, описанные в произведениях С.Т. Аксакова и увидеть то место, где стоял домик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Евсеича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9457" name="il_fi" descr="http://mw2.google.com/mw-panoramio/photos/medium/15058034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928794" y="1571612"/>
            <a:ext cx="5811207" cy="3357586"/>
          </a:xfrm>
          <a:prstGeom prst="rect">
            <a:avLst/>
          </a:prstGeom>
          <a:noFill/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4919008"/>
            <a:ext cx="9144000" cy="1938992"/>
          </a:xfrm>
          <a:prstGeom prst="rect">
            <a:avLst/>
          </a:prstGeom>
          <a:solidFill>
            <a:schemeClr val="accent4">
              <a:lumMod val="60000"/>
              <a:lumOff val="40000"/>
              <a:alpha val="26000"/>
            </a:schemeClr>
          </a:solidFill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Панциревка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бывшее родовое имение писателя, естествоиспытателя, метеоролога, историка Одессы, видного общественного деятеля Павла Тимофеевича Морозова.  В селе сохранилась православная церковь, парк усадьбы писателя. Здесь находятся производственные корпуса знаменитого в СССР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ГППЗ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Панциревский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», где выращивали кур породы «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Панциревская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».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500034" y="579358"/>
            <a:ext cx="2928958" cy="627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Панциревки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переезжаем в Оськино, где останавливаемся у местного храма во имя Николая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Мирликийских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Чудотворца. Церковь знаменита не только уникальными,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намоленными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иконами, но и тем, что она оставалась действующей в период Советской власти. Оськино – мордовское село, где чтут традиции народа. Здесь работают фольклорные коллективы.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81" name="il_fi" descr="http://sobory.ru/pic/18480/18486_20110911_201409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4000496" y="928670"/>
            <a:ext cx="4862227" cy="5715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785786" y="857232"/>
            <a:ext cx="7429552" cy="461665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Инза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Труслейка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Юлово - Чамзинка –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Проломиха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Коржевка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428596" y="1428736"/>
            <a:ext cx="4214842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Инзы туристический маршрут по «Золотому кольцу Малинового края» следует на север. В 1 км от города расположено село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Труслейка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– родина епископа Вологодского и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Тотемского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Антония, духовного наставника отца Павла </a:t>
            </a:r>
            <a:r>
              <a:rPr kumimoji="0" lang="ru-RU" sz="22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Флоренскова</a:t>
            </a:r>
            <a:r>
              <a:rPr kumimoji="0" lang="ru-RU" sz="22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и творческой молодежи «серебряного» века русской поэзии. Близ села – освященный родник с небольшой часовней, в самом селе – храм во имя Николая Чудотворца. Рядом с селом в лесном массиве – следы падения метеорита в виде правильных озерков. По другой версии – это следы уникальной астрофизической обсерватория древней мордвы. </a:t>
            </a:r>
            <a:endParaRPr kumimoji="0" lang="ru-RU" sz="2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</p:txBody>
      </p:sp>
      <p:pic>
        <p:nvPicPr>
          <p:cNvPr id="21507" name="Picture 3" descr="C:\Users\Admin\Desktop\туристический маршрут\truslej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357298"/>
            <a:ext cx="4050627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714356"/>
            <a:ext cx="91440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Из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Труслейки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переезжаем в село Юлово – бывшее владение Дмитрия Петровича Ознобишина. Это излюбленное место отдыха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инзенцев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и гостей из самых разных регионов России. Здесь находится жемчужина Малинового края – знаменитый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Юловский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73737"/>
                </a:solidFill>
                <a:effectLst/>
                <a:latin typeface="Gabriola" pitchFamily="82" charset="0"/>
                <a:ea typeface="Times New Roman" pitchFamily="18" charset="0"/>
                <a:cs typeface="Times New Roman" pitchFamily="18" charset="0"/>
              </a:rPr>
              <a:t> пруд (глубина до 20 м). Пруд находится в окружении соснового леса, богатого грибами, ягодами, орехами. Недалеко от пруда находятся уникальные родники. Некоторые из них почитаются святыми и имеют разную температуру («холодные» и «теплые» ключи). 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abriola" pitchFamily="82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29" name="il_fi" descr="http://cs406817.userapi.com/v406817984/15f/fbDgcmiJzQ0.jpg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214414" y="3071810"/>
            <a:ext cx="6858048" cy="34588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123</TotalTime>
  <Words>1428</Words>
  <PresentationFormat>Экран (4:3)</PresentationFormat>
  <Paragraphs>38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Поток</vt:lpstr>
      <vt:lpstr>ТУРИСТИЧЕСКИЙ МАРШРУТ «ЗОЛОТОЕ  КОЛЬЦО МАЛИНОВОГО  КРАЯ» </vt:lpstr>
      <vt:lpstr>Начало маршрута - г.Инза Ульяновской области. Туристы, прибывающие в Малиновую столицу России, могут посетить интереснейшие места города. Старт экскурсий по Инзе следует начать с железнодорожного вокзала.</vt:lpstr>
      <vt:lpstr>Рядом с вокзалом находится часовня во имя Веры, Надежды, Любови и матери их Софии, с уникальными, в том числе чудотворными иконами. Интерес вызывает резной иконостас - редкий пример церковного убранства.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ТУРИСТИЧЕСКИЙ МАРШРУТ «ЗОЛОТОЕ КОЛЬЦО МАЛИНОВОГО КРАЯ»</dc:title>
  <dc:creator>Admin</dc:creator>
  <cp:lastModifiedBy>Admin</cp:lastModifiedBy>
  <cp:revision>15</cp:revision>
  <dcterms:created xsi:type="dcterms:W3CDTF">2015-09-17T11:15:21Z</dcterms:created>
  <dcterms:modified xsi:type="dcterms:W3CDTF">2015-09-17T13:52:29Z</dcterms:modified>
</cp:coreProperties>
</file>